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121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9766F-E525-4ECA-A43A-CB7569EC7389}" type="datetimeFigureOut">
              <a:rPr lang="de-DE" smtClean="0"/>
              <a:pPr/>
              <a:t>21.01.2011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3373F-99F1-4908-A9DF-BC40C2207EB5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9766F-E525-4ECA-A43A-CB7569EC7389}" type="datetimeFigureOut">
              <a:rPr lang="de-DE" smtClean="0"/>
              <a:pPr/>
              <a:t>21.01.2011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3373F-99F1-4908-A9DF-BC40C2207EB5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9766F-E525-4ECA-A43A-CB7569EC7389}" type="datetimeFigureOut">
              <a:rPr lang="de-DE" smtClean="0"/>
              <a:pPr/>
              <a:t>21.01.2011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3373F-99F1-4908-A9DF-BC40C2207EB5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9766F-E525-4ECA-A43A-CB7569EC7389}" type="datetimeFigureOut">
              <a:rPr lang="de-DE" smtClean="0"/>
              <a:pPr/>
              <a:t>21.01.2011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3373F-99F1-4908-A9DF-BC40C2207EB5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9766F-E525-4ECA-A43A-CB7569EC7389}" type="datetimeFigureOut">
              <a:rPr lang="de-DE" smtClean="0"/>
              <a:pPr/>
              <a:t>21.01.2011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3373F-99F1-4908-A9DF-BC40C2207EB5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9766F-E525-4ECA-A43A-CB7569EC7389}" type="datetimeFigureOut">
              <a:rPr lang="de-DE" smtClean="0"/>
              <a:pPr/>
              <a:t>21.01.2011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3373F-99F1-4908-A9DF-BC40C2207EB5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9766F-E525-4ECA-A43A-CB7569EC7389}" type="datetimeFigureOut">
              <a:rPr lang="de-DE" smtClean="0"/>
              <a:pPr/>
              <a:t>21.01.2011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3373F-99F1-4908-A9DF-BC40C2207EB5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9766F-E525-4ECA-A43A-CB7569EC7389}" type="datetimeFigureOut">
              <a:rPr lang="de-DE" smtClean="0"/>
              <a:pPr/>
              <a:t>21.01.2011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3373F-99F1-4908-A9DF-BC40C2207EB5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9766F-E525-4ECA-A43A-CB7569EC7389}" type="datetimeFigureOut">
              <a:rPr lang="de-DE" smtClean="0"/>
              <a:pPr/>
              <a:t>21.01.2011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3373F-99F1-4908-A9DF-BC40C2207EB5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9766F-E525-4ECA-A43A-CB7569EC7389}" type="datetimeFigureOut">
              <a:rPr lang="de-DE" smtClean="0"/>
              <a:pPr/>
              <a:t>21.01.2011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3373F-99F1-4908-A9DF-BC40C2207EB5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9766F-E525-4ECA-A43A-CB7569EC7389}" type="datetimeFigureOut">
              <a:rPr lang="de-DE" smtClean="0"/>
              <a:pPr/>
              <a:t>21.01.2011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3373F-99F1-4908-A9DF-BC40C2207EB5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19766F-E525-4ECA-A43A-CB7569EC7389}" type="datetimeFigureOut">
              <a:rPr lang="de-DE" smtClean="0"/>
              <a:pPr/>
              <a:t>21.01.2011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03373F-99F1-4908-A9DF-BC40C2207EB5}" type="slidenum">
              <a:rPr lang="de-DE" smtClean="0"/>
              <a:pPr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llipse 4"/>
          <p:cNvSpPr/>
          <p:nvPr/>
        </p:nvSpPr>
        <p:spPr bwMode="auto">
          <a:xfrm>
            <a:off x="318047" y="2936995"/>
            <a:ext cx="343966" cy="331346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6" name="Gerade Verbindung mit Pfeil 5"/>
          <p:cNvCxnSpPr>
            <a:stCxn id="7" idx="4"/>
            <a:endCxn id="5" idx="0"/>
          </p:cNvCxnSpPr>
          <p:nvPr/>
        </p:nvCxnSpPr>
        <p:spPr bwMode="auto">
          <a:xfrm rot="5400000">
            <a:off x="274715" y="2721680"/>
            <a:ext cx="430630" cy="1588"/>
          </a:xfrm>
          <a:prstGeom prst="straightConnector1">
            <a:avLst/>
          </a:prstGeom>
          <a:ln w="38100">
            <a:solidFill>
              <a:srgbClr val="0070C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Ellipse 6"/>
          <p:cNvSpPr/>
          <p:nvPr/>
        </p:nvSpPr>
        <p:spPr bwMode="auto">
          <a:xfrm>
            <a:off x="318047" y="2175019"/>
            <a:ext cx="343966" cy="331346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26"/>
          <p:cNvSpPr>
            <a:spLocks noChangeAspect="1" noChangeArrowheads="1"/>
          </p:cNvSpPr>
          <p:nvPr/>
        </p:nvSpPr>
        <p:spPr bwMode="auto">
          <a:xfrm>
            <a:off x="1652611" y="2203369"/>
            <a:ext cx="1406013" cy="1221553"/>
          </a:xfrm>
          <a:prstGeom prst="roundRect">
            <a:avLst/>
          </a:prstGeom>
          <a:solidFill>
            <a:schemeClr val="bg1"/>
          </a:solidFill>
          <a:ln w="38100">
            <a:noFill/>
            <a:prstDash val="sysDot"/>
            <a:miter lim="800000"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 algn="ctr"/>
            <a:endParaRPr lang="de-DE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9" name="Group 75"/>
          <p:cNvGrpSpPr>
            <a:grpSpLocks noChangeAspect="1"/>
          </p:cNvGrpSpPr>
          <p:nvPr/>
        </p:nvGrpSpPr>
        <p:grpSpPr bwMode="auto">
          <a:xfrm>
            <a:off x="1894615" y="2305615"/>
            <a:ext cx="1043912" cy="550862"/>
            <a:chOff x="4733" y="2031"/>
            <a:chExt cx="640" cy="366"/>
          </a:xfrm>
        </p:grpSpPr>
        <p:grpSp>
          <p:nvGrpSpPr>
            <p:cNvPr id="18" name="Group 76"/>
            <p:cNvGrpSpPr>
              <a:grpSpLocks noChangeAspect="1"/>
            </p:cNvGrpSpPr>
            <p:nvPr/>
          </p:nvGrpSpPr>
          <p:grpSpPr bwMode="auto">
            <a:xfrm>
              <a:off x="4799" y="2031"/>
              <a:ext cx="574" cy="366"/>
              <a:chOff x="4799" y="2031"/>
              <a:chExt cx="574" cy="366"/>
            </a:xfrm>
          </p:grpSpPr>
          <p:sp>
            <p:nvSpPr>
              <p:cNvPr id="22" name="AutoShape 77"/>
              <p:cNvSpPr>
                <a:spLocks noChangeAspect="1" noChangeArrowheads="1"/>
              </p:cNvSpPr>
              <p:nvPr/>
            </p:nvSpPr>
            <p:spPr bwMode="auto">
              <a:xfrm rot="52429">
                <a:off x="5151" y="2256"/>
                <a:ext cx="222" cy="141"/>
              </a:xfrm>
              <a:prstGeom prst="rtTriangle">
                <a:avLst/>
              </a:prstGeom>
              <a:solidFill>
                <a:srgbClr val="C0C0C0"/>
              </a:solidFill>
              <a:ln w="19050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de-DE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3" name="AutoShape 78"/>
              <p:cNvSpPr>
                <a:spLocks noChangeAspect="1" noChangeArrowheads="1"/>
              </p:cNvSpPr>
              <p:nvPr/>
            </p:nvSpPr>
            <p:spPr bwMode="auto">
              <a:xfrm>
                <a:off x="4799" y="2031"/>
                <a:ext cx="421" cy="363"/>
              </a:xfrm>
              <a:prstGeom prst="triangle">
                <a:avLst>
                  <a:gd name="adj" fmla="val 50000"/>
                </a:avLst>
              </a:prstGeom>
              <a:gradFill rotWithShape="1">
                <a:gsLst>
                  <a:gs pos="0">
                    <a:srgbClr val="FFFFFF"/>
                  </a:gs>
                  <a:gs pos="100000">
                    <a:srgbClr val="007CBA"/>
                  </a:gs>
                </a:gsLst>
                <a:path path="shape">
                  <a:fillToRect l="50000" t="50000" r="50000" b="50000"/>
                </a:path>
              </a:gradFill>
              <a:ln w="28575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de-DE"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19" name="Group 79"/>
            <p:cNvGrpSpPr>
              <a:grpSpLocks noChangeAspect="1"/>
            </p:cNvGrpSpPr>
            <p:nvPr/>
          </p:nvGrpSpPr>
          <p:grpSpPr bwMode="auto">
            <a:xfrm>
              <a:off x="4733" y="2097"/>
              <a:ext cx="273" cy="234"/>
              <a:chOff x="4733" y="2097"/>
              <a:chExt cx="273" cy="234"/>
            </a:xfrm>
          </p:grpSpPr>
          <p:sp>
            <p:nvSpPr>
              <p:cNvPr id="20" name="AutoShape 80"/>
              <p:cNvSpPr>
                <a:spLocks noChangeAspect="1" noChangeArrowheads="1"/>
              </p:cNvSpPr>
              <p:nvPr/>
            </p:nvSpPr>
            <p:spPr bwMode="auto">
              <a:xfrm>
                <a:off x="4803" y="2097"/>
                <a:ext cx="203" cy="112"/>
              </a:xfrm>
              <a:prstGeom prst="rightArrow">
                <a:avLst>
                  <a:gd name="adj1" fmla="val 50000"/>
                  <a:gd name="adj2" fmla="val 45313"/>
                </a:avLst>
              </a:prstGeom>
              <a:gradFill rotWithShape="0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44314"/>
                      <a:invGamma/>
                    </a:schemeClr>
                  </a:gs>
                </a:gsLst>
                <a:lin ang="0" scaled="1"/>
              </a:gradFill>
              <a:ln w="1905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de-DE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1" name="AutoShape 81"/>
              <p:cNvSpPr>
                <a:spLocks noChangeAspect="1" noChangeArrowheads="1"/>
              </p:cNvSpPr>
              <p:nvPr/>
            </p:nvSpPr>
            <p:spPr bwMode="auto">
              <a:xfrm flipH="1">
                <a:off x="4733" y="2219"/>
                <a:ext cx="203" cy="112"/>
              </a:xfrm>
              <a:prstGeom prst="rightArrow">
                <a:avLst>
                  <a:gd name="adj1" fmla="val 50000"/>
                  <a:gd name="adj2" fmla="val 45313"/>
                </a:avLst>
              </a:prstGeom>
              <a:gradFill rotWithShape="0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44314"/>
                      <a:invGamma/>
                    </a:schemeClr>
                  </a:gs>
                </a:gsLst>
                <a:lin ang="0" scaled="1"/>
              </a:gradFill>
              <a:ln w="1905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de-DE">
                  <a:latin typeface="Arial" pitchFamily="34" charset="0"/>
                  <a:cs typeface="Arial" pitchFamily="34" charset="0"/>
                </a:endParaRPr>
              </a:p>
            </p:txBody>
          </p:sp>
        </p:grpSp>
      </p:grpSp>
      <p:sp>
        <p:nvSpPr>
          <p:cNvPr id="10" name="Text Box 10"/>
          <p:cNvSpPr txBox="1">
            <a:spLocks noChangeAspect="1" noChangeArrowheads="1"/>
          </p:cNvSpPr>
          <p:nvPr/>
        </p:nvSpPr>
        <p:spPr bwMode="auto">
          <a:xfrm>
            <a:off x="1756069" y="2867949"/>
            <a:ext cx="121058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ts val="0"/>
              </a:spcBef>
            </a:pPr>
            <a:r>
              <a:rPr lang="en-US" sz="1400" dirty="0" smtClean="0">
                <a:solidFill>
                  <a:srgbClr val="333399"/>
                </a:solidFill>
                <a:latin typeface="Arial" pitchFamily="34" charset="0"/>
                <a:cs typeface="Arial" pitchFamily="34" charset="0"/>
              </a:rPr>
              <a:t>Data Service</a:t>
            </a:r>
          </a:p>
          <a:p>
            <a:pPr algn="ctr">
              <a:spcBef>
                <a:spcPts val="0"/>
              </a:spcBef>
            </a:pPr>
            <a:r>
              <a:rPr lang="en-US" sz="1400" dirty="0" smtClean="0">
                <a:solidFill>
                  <a:srgbClr val="333399"/>
                </a:solidFill>
                <a:latin typeface="Arial" pitchFamily="34" charset="0"/>
                <a:cs typeface="Arial" pitchFamily="34" charset="0"/>
              </a:rPr>
              <a:t>(“Data Wall”)</a:t>
            </a:r>
            <a:endParaRPr lang="en-US" sz="1400" dirty="0">
              <a:solidFill>
                <a:srgbClr val="333399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Picture 19" descr="database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47704" y="2143641"/>
            <a:ext cx="908050" cy="78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Text Box 17"/>
          <p:cNvSpPr txBox="1">
            <a:spLocks noChangeAspect="1" noChangeArrowheads="1"/>
          </p:cNvSpPr>
          <p:nvPr/>
        </p:nvSpPr>
        <p:spPr bwMode="auto">
          <a:xfrm>
            <a:off x="3206080" y="2870206"/>
            <a:ext cx="12192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 dirty="0" smtClean="0">
                <a:solidFill>
                  <a:srgbClr val="333399"/>
                </a:solidFill>
                <a:latin typeface="Arial" pitchFamily="34" charset="0"/>
                <a:cs typeface="Arial" pitchFamily="34" charset="0"/>
              </a:rPr>
              <a:t>Remote Data </a:t>
            </a:r>
            <a:r>
              <a:rPr lang="en-US" sz="1400" dirty="0">
                <a:solidFill>
                  <a:srgbClr val="333399"/>
                </a:solidFill>
                <a:latin typeface="Arial" pitchFamily="34" charset="0"/>
                <a:cs typeface="Arial" pitchFamily="34" charset="0"/>
              </a:rPr>
              <a:t>Source</a:t>
            </a:r>
          </a:p>
        </p:txBody>
      </p:sp>
      <p:cxnSp>
        <p:nvCxnSpPr>
          <p:cNvPr id="13" name="AutoShape 13"/>
          <p:cNvCxnSpPr>
            <a:cxnSpLocks noChangeAspect="1" noChangeShapeType="1"/>
            <a:endCxn id="11" idx="1"/>
          </p:cNvCxnSpPr>
          <p:nvPr/>
        </p:nvCxnSpPr>
        <p:spPr bwMode="auto">
          <a:xfrm rot="5400000" flipH="1" flipV="1">
            <a:off x="2959213" y="2153021"/>
            <a:ext cx="107345" cy="869637"/>
          </a:xfrm>
          <a:prstGeom prst="curvedConnector2">
            <a:avLst/>
          </a:prstGeom>
          <a:noFill/>
          <a:ln w="28575">
            <a:solidFill>
              <a:srgbClr val="333399"/>
            </a:solidFill>
            <a:prstDash val="sysDot"/>
            <a:round/>
            <a:headEnd type="triangle" w="lg" len="med"/>
            <a:tailEnd type="triangle" w="lg" len="med"/>
          </a:ln>
        </p:spPr>
      </p:cxnSp>
      <p:cxnSp>
        <p:nvCxnSpPr>
          <p:cNvPr id="14" name="AutoShape 13"/>
          <p:cNvCxnSpPr>
            <a:cxnSpLocks noChangeAspect="1" noChangeShapeType="1"/>
            <a:stCxn id="5" idx="6"/>
          </p:cNvCxnSpPr>
          <p:nvPr/>
        </p:nvCxnSpPr>
        <p:spPr bwMode="auto">
          <a:xfrm flipV="1">
            <a:off x="662013" y="2672856"/>
            <a:ext cx="1232609" cy="429812"/>
          </a:xfrm>
          <a:prstGeom prst="curvedConnector3">
            <a:avLst>
              <a:gd name="adj1" fmla="val 50000"/>
            </a:avLst>
          </a:prstGeom>
          <a:noFill/>
          <a:ln w="28575">
            <a:solidFill>
              <a:srgbClr val="333399"/>
            </a:solidFill>
            <a:prstDash val="sysDot"/>
            <a:round/>
            <a:headEnd type="triangle" w="lg" len="med"/>
            <a:tailEnd type="none" w="lg" len="med"/>
          </a:ln>
        </p:spPr>
      </p:cxnSp>
      <p:cxnSp>
        <p:nvCxnSpPr>
          <p:cNvPr id="15" name="AutoShape 13"/>
          <p:cNvCxnSpPr>
            <a:cxnSpLocks noChangeAspect="1" noChangeShapeType="1"/>
            <a:stCxn id="7" idx="6"/>
          </p:cNvCxnSpPr>
          <p:nvPr/>
        </p:nvCxnSpPr>
        <p:spPr bwMode="auto">
          <a:xfrm>
            <a:off x="662013" y="2340692"/>
            <a:ext cx="1346787" cy="148544"/>
          </a:xfrm>
          <a:prstGeom prst="curvedConnector3">
            <a:avLst>
              <a:gd name="adj1" fmla="val 50000"/>
            </a:avLst>
          </a:prstGeom>
          <a:noFill/>
          <a:ln w="28575">
            <a:solidFill>
              <a:srgbClr val="333399"/>
            </a:solidFill>
            <a:prstDash val="sysDot"/>
            <a:round/>
            <a:headEnd type="none" w="lg" len="med"/>
            <a:tailEnd type="triangle" w="lg" len="med"/>
          </a:ln>
        </p:spPr>
      </p:cxnSp>
      <p:sp>
        <p:nvSpPr>
          <p:cNvPr id="16" name="Rechteck 15"/>
          <p:cNvSpPr/>
          <p:nvPr/>
        </p:nvSpPr>
        <p:spPr>
          <a:xfrm>
            <a:off x="138390" y="1556792"/>
            <a:ext cx="4227869" cy="2074609"/>
          </a:xfrm>
          <a:prstGeom prst="rect">
            <a:avLst/>
          </a:prstGeom>
          <a:noFill/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Textfeld 16"/>
          <p:cNvSpPr txBox="1"/>
          <p:nvPr/>
        </p:nvSpPr>
        <p:spPr>
          <a:xfrm>
            <a:off x="138389" y="1566624"/>
            <a:ext cx="17812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 smtClean="0">
                <a:latin typeface="Arial" pitchFamily="34" charset="0"/>
                <a:cs typeface="Arial" pitchFamily="34" charset="0"/>
              </a:rPr>
              <a:t>Data Services</a:t>
            </a:r>
            <a:endParaRPr lang="de-DE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Ellipse 24"/>
          <p:cNvSpPr/>
          <p:nvPr/>
        </p:nvSpPr>
        <p:spPr bwMode="auto">
          <a:xfrm>
            <a:off x="322967" y="5222939"/>
            <a:ext cx="343966" cy="331346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6" name="Gerade Verbindung mit Pfeil 25"/>
          <p:cNvCxnSpPr>
            <a:stCxn id="27" idx="4"/>
            <a:endCxn id="25" idx="0"/>
          </p:cNvCxnSpPr>
          <p:nvPr/>
        </p:nvCxnSpPr>
        <p:spPr bwMode="auto">
          <a:xfrm rot="5400000">
            <a:off x="279635" y="5007624"/>
            <a:ext cx="430630" cy="1588"/>
          </a:xfrm>
          <a:prstGeom prst="straightConnector1">
            <a:avLst/>
          </a:prstGeom>
          <a:ln w="38100">
            <a:solidFill>
              <a:srgbClr val="0070C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Ellipse 26"/>
          <p:cNvSpPr/>
          <p:nvPr/>
        </p:nvSpPr>
        <p:spPr bwMode="auto">
          <a:xfrm>
            <a:off x="322967" y="4460963"/>
            <a:ext cx="343966" cy="331346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atin typeface="Arial" pitchFamily="34" charset="0"/>
              <a:cs typeface="Arial" pitchFamily="34" charset="0"/>
            </a:endParaRPr>
          </a:p>
        </p:txBody>
      </p:sp>
      <p:pic>
        <p:nvPicPr>
          <p:cNvPr id="28" name="Picture 19" descr="database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52624" y="4599195"/>
            <a:ext cx="908050" cy="78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9" name="Text Box 17"/>
          <p:cNvSpPr txBox="1">
            <a:spLocks noChangeAspect="1" noChangeArrowheads="1"/>
          </p:cNvSpPr>
          <p:nvPr/>
        </p:nvSpPr>
        <p:spPr bwMode="auto">
          <a:xfrm>
            <a:off x="3211000" y="5315928"/>
            <a:ext cx="12192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 dirty="0" smtClean="0">
                <a:solidFill>
                  <a:srgbClr val="333399"/>
                </a:solidFill>
                <a:latin typeface="Arial" pitchFamily="34" charset="0"/>
                <a:cs typeface="Arial" pitchFamily="34" charset="0"/>
              </a:rPr>
              <a:t>Remote Data </a:t>
            </a:r>
            <a:r>
              <a:rPr lang="en-US" sz="1400" dirty="0">
                <a:solidFill>
                  <a:srgbClr val="333399"/>
                </a:solidFill>
                <a:latin typeface="Arial" pitchFamily="34" charset="0"/>
                <a:cs typeface="Arial" pitchFamily="34" charset="0"/>
              </a:rPr>
              <a:t>Source</a:t>
            </a:r>
          </a:p>
        </p:txBody>
      </p:sp>
      <p:cxnSp>
        <p:nvCxnSpPr>
          <p:cNvPr id="30" name="AutoShape 13"/>
          <p:cNvCxnSpPr>
            <a:cxnSpLocks noChangeAspect="1" noChangeShapeType="1"/>
            <a:endCxn id="28" idx="1"/>
          </p:cNvCxnSpPr>
          <p:nvPr/>
        </p:nvCxnSpPr>
        <p:spPr bwMode="auto">
          <a:xfrm flipV="1">
            <a:off x="2291653" y="4989720"/>
            <a:ext cx="1160971" cy="1588"/>
          </a:xfrm>
          <a:prstGeom prst="curvedConnector3">
            <a:avLst>
              <a:gd name="adj1" fmla="val 50000"/>
            </a:avLst>
          </a:prstGeom>
          <a:noFill/>
          <a:ln w="28575">
            <a:solidFill>
              <a:srgbClr val="333399"/>
            </a:solidFill>
            <a:prstDash val="sysDot"/>
            <a:round/>
            <a:headEnd type="triangle" w="lg" len="med"/>
            <a:tailEnd type="triangle" w="lg" len="med"/>
          </a:ln>
        </p:spPr>
      </p:cxnSp>
      <p:cxnSp>
        <p:nvCxnSpPr>
          <p:cNvPr id="31" name="AutoShape 13"/>
          <p:cNvCxnSpPr>
            <a:cxnSpLocks noChangeAspect="1" noChangeShapeType="1"/>
            <a:stCxn id="27" idx="6"/>
            <a:endCxn id="34" idx="1"/>
          </p:cNvCxnSpPr>
          <p:nvPr/>
        </p:nvCxnSpPr>
        <p:spPr bwMode="auto">
          <a:xfrm>
            <a:off x="666933" y="4626636"/>
            <a:ext cx="892933" cy="363084"/>
          </a:xfrm>
          <a:prstGeom prst="curvedConnector3">
            <a:avLst>
              <a:gd name="adj1" fmla="val 50000"/>
            </a:avLst>
          </a:prstGeom>
          <a:noFill/>
          <a:ln w="28575">
            <a:solidFill>
              <a:srgbClr val="333399"/>
            </a:solidFill>
            <a:prstDash val="sysDot"/>
            <a:round/>
            <a:headEnd type="none" w="lg" len="med"/>
            <a:tailEnd type="triangle" w="lg" len="med"/>
          </a:ln>
        </p:spPr>
      </p:cxnSp>
      <p:cxnSp>
        <p:nvCxnSpPr>
          <p:cNvPr id="32" name="AutoShape 13"/>
          <p:cNvCxnSpPr>
            <a:cxnSpLocks noChangeAspect="1" noChangeShapeType="1"/>
            <a:stCxn id="25" idx="6"/>
            <a:endCxn id="34" idx="1"/>
          </p:cNvCxnSpPr>
          <p:nvPr/>
        </p:nvCxnSpPr>
        <p:spPr bwMode="auto">
          <a:xfrm flipV="1">
            <a:off x="666933" y="4989720"/>
            <a:ext cx="892933" cy="398892"/>
          </a:xfrm>
          <a:prstGeom prst="curvedConnector3">
            <a:avLst>
              <a:gd name="adj1" fmla="val 50000"/>
            </a:avLst>
          </a:prstGeom>
          <a:noFill/>
          <a:ln w="28575">
            <a:solidFill>
              <a:srgbClr val="333399"/>
            </a:solidFill>
            <a:prstDash val="sysDot"/>
            <a:round/>
            <a:headEnd type="none" w="lg" len="med"/>
            <a:tailEnd type="triangle" w="lg" len="med"/>
          </a:ln>
        </p:spPr>
      </p:cxnSp>
      <p:sp>
        <p:nvSpPr>
          <p:cNvPr id="33" name="Rechteck 32"/>
          <p:cNvSpPr/>
          <p:nvPr/>
        </p:nvSpPr>
        <p:spPr>
          <a:xfrm>
            <a:off x="143310" y="3788717"/>
            <a:ext cx="4227869" cy="2099132"/>
          </a:xfrm>
          <a:prstGeom prst="rect">
            <a:avLst/>
          </a:prstGeom>
          <a:noFill/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Arial" pitchFamily="34" charset="0"/>
              <a:cs typeface="Arial" pitchFamily="34" charset="0"/>
            </a:endParaRPr>
          </a:p>
        </p:txBody>
      </p:sp>
      <p:pic>
        <p:nvPicPr>
          <p:cNvPr id="34" name="Picture 19" descr="database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59866" y="4599195"/>
            <a:ext cx="908050" cy="78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5" name="Text Box 17"/>
          <p:cNvSpPr txBox="1">
            <a:spLocks noChangeAspect="1" noChangeArrowheads="1"/>
          </p:cNvSpPr>
          <p:nvPr/>
        </p:nvSpPr>
        <p:spPr bwMode="auto">
          <a:xfrm>
            <a:off x="1141270" y="5315928"/>
            <a:ext cx="154366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 dirty="0" smtClean="0">
                <a:solidFill>
                  <a:srgbClr val="333399"/>
                </a:solidFill>
                <a:latin typeface="Arial" pitchFamily="34" charset="0"/>
                <a:cs typeface="Arial" pitchFamily="34" charset="0"/>
              </a:rPr>
              <a:t>Local DBMS</a:t>
            </a:r>
          </a:p>
          <a:p>
            <a:pPr algn="ctr">
              <a:spcBef>
                <a:spcPts val="0"/>
              </a:spcBef>
            </a:pPr>
            <a:r>
              <a:rPr lang="en-US" sz="1400" dirty="0" smtClean="0">
                <a:solidFill>
                  <a:srgbClr val="333399"/>
                </a:solidFill>
                <a:latin typeface="Arial" pitchFamily="34" charset="0"/>
                <a:cs typeface="Arial" pitchFamily="34" charset="0"/>
              </a:rPr>
              <a:t>(Process Cache)</a:t>
            </a:r>
            <a:endParaRPr lang="en-US" sz="1400" dirty="0">
              <a:solidFill>
                <a:srgbClr val="3333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Text Box 24"/>
          <p:cNvSpPr txBox="1">
            <a:spLocks noChangeAspect="1" noChangeArrowheads="1"/>
          </p:cNvSpPr>
          <p:nvPr/>
        </p:nvSpPr>
        <p:spPr bwMode="auto">
          <a:xfrm rot="16200000">
            <a:off x="2574303" y="3946522"/>
            <a:ext cx="615553" cy="137750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</p:spPr>
        <p:txBody>
          <a:bodyPr vert="vert" wrap="square">
            <a:spAutoFit/>
          </a:bodyPr>
          <a:lstStyle/>
          <a:p>
            <a:pPr algn="ctr"/>
            <a:r>
              <a:rPr lang="en-US" sz="1400" dirty="0">
                <a:latin typeface="Arial" pitchFamily="34" charset="0"/>
                <a:cs typeface="Arial" pitchFamily="34" charset="0"/>
              </a:rPr>
              <a:t>Data </a:t>
            </a:r>
            <a:r>
              <a:rPr lang="en-US" sz="1400" dirty="0" smtClean="0">
                <a:latin typeface="Arial" pitchFamily="34" charset="0"/>
                <a:cs typeface="Arial" pitchFamily="34" charset="0"/>
              </a:rPr>
              <a:t>shipping/ consistency</a:t>
            </a:r>
          </a:p>
        </p:txBody>
      </p:sp>
      <p:sp>
        <p:nvSpPr>
          <p:cNvPr id="37" name="Text Box 24"/>
          <p:cNvSpPr txBox="1">
            <a:spLocks noChangeAspect="1" noChangeArrowheads="1"/>
          </p:cNvSpPr>
          <p:nvPr/>
        </p:nvSpPr>
        <p:spPr bwMode="auto">
          <a:xfrm rot="16200000">
            <a:off x="1042467" y="3600455"/>
            <a:ext cx="615553" cy="1627183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</p:spPr>
        <p:txBody>
          <a:bodyPr vert="vert" wrap="square">
            <a:spAutoFit/>
          </a:bodyPr>
          <a:lstStyle/>
          <a:p>
            <a:pPr algn="ctr"/>
            <a:r>
              <a:rPr lang="en-US" sz="1400" dirty="0" smtClean="0">
                <a:latin typeface="Arial" pitchFamily="34" charset="0"/>
                <a:cs typeface="Arial" pitchFamily="34" charset="0"/>
              </a:rPr>
              <a:t>Local execution of DM operations</a:t>
            </a:r>
            <a:endParaRPr lang="en-US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8" name="Textfeld 37"/>
          <p:cNvSpPr txBox="1"/>
          <p:nvPr/>
        </p:nvSpPr>
        <p:spPr>
          <a:xfrm>
            <a:off x="143309" y="3793576"/>
            <a:ext cx="28376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 err="1" smtClean="0">
                <a:latin typeface="Arial" pitchFamily="34" charset="0"/>
                <a:cs typeface="Arial" pitchFamily="34" charset="0"/>
              </a:rPr>
              <a:t>Local</a:t>
            </a:r>
            <a:r>
              <a:rPr lang="de-DE" sz="2000" dirty="0" smtClean="0">
                <a:latin typeface="Arial" pitchFamily="34" charset="0"/>
                <a:cs typeface="Arial" pitchFamily="34" charset="0"/>
              </a:rPr>
              <a:t> Database Engine</a:t>
            </a:r>
            <a:endParaRPr lang="de-DE" sz="20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0" name="Gerade Verbindung mit Pfeil 39"/>
          <p:cNvCxnSpPr>
            <a:stCxn id="63" idx="6"/>
            <a:endCxn id="52" idx="1"/>
          </p:cNvCxnSpPr>
          <p:nvPr/>
        </p:nvCxnSpPr>
        <p:spPr bwMode="auto">
          <a:xfrm>
            <a:off x="6777649" y="2117820"/>
            <a:ext cx="306151" cy="253213"/>
          </a:xfrm>
          <a:prstGeom prst="straightConnector1">
            <a:avLst/>
          </a:prstGeom>
          <a:ln w="38100">
            <a:solidFill>
              <a:srgbClr val="FF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Gerade Verbindung mit Pfeil 40"/>
          <p:cNvCxnSpPr>
            <a:stCxn id="67" idx="6"/>
            <a:endCxn id="70" idx="2"/>
          </p:cNvCxnSpPr>
          <p:nvPr/>
        </p:nvCxnSpPr>
        <p:spPr bwMode="auto">
          <a:xfrm>
            <a:off x="5460153" y="4139958"/>
            <a:ext cx="948946" cy="417864"/>
          </a:xfrm>
          <a:prstGeom prst="straightConnector1">
            <a:avLst/>
          </a:prstGeom>
          <a:ln w="38100">
            <a:solidFill>
              <a:srgbClr val="FF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Gerade Verbindung mit Pfeil 41"/>
          <p:cNvCxnSpPr>
            <a:stCxn id="68" idx="2"/>
            <a:endCxn id="66" idx="6"/>
          </p:cNvCxnSpPr>
          <p:nvPr/>
        </p:nvCxnSpPr>
        <p:spPr bwMode="auto">
          <a:xfrm rot="10800000" flipV="1">
            <a:off x="5460153" y="5319798"/>
            <a:ext cx="948946" cy="299872"/>
          </a:xfrm>
          <a:prstGeom prst="straightConnector1">
            <a:avLst/>
          </a:prstGeom>
          <a:ln w="38100">
            <a:solidFill>
              <a:srgbClr val="FF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Gerade Verbindung mit Pfeil 42"/>
          <p:cNvCxnSpPr>
            <a:stCxn id="47" idx="5"/>
            <a:endCxn id="59" idx="1"/>
          </p:cNvCxnSpPr>
          <p:nvPr/>
        </p:nvCxnSpPr>
        <p:spPr bwMode="auto">
          <a:xfrm rot="16200000" flipH="1">
            <a:off x="5364364" y="2414771"/>
            <a:ext cx="383452" cy="302460"/>
          </a:xfrm>
          <a:prstGeom prst="straightConnector1">
            <a:avLst/>
          </a:prstGeom>
          <a:ln w="38100">
            <a:solidFill>
              <a:srgbClr val="FF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Gerade Verbindung mit Pfeil 43"/>
          <p:cNvCxnSpPr>
            <a:stCxn id="59" idx="3"/>
            <a:endCxn id="46" idx="7"/>
          </p:cNvCxnSpPr>
          <p:nvPr/>
        </p:nvCxnSpPr>
        <p:spPr bwMode="auto">
          <a:xfrm rot="5400000">
            <a:off x="5360242" y="3036643"/>
            <a:ext cx="391696" cy="302460"/>
          </a:xfrm>
          <a:prstGeom prst="straightConnector1">
            <a:avLst/>
          </a:prstGeom>
          <a:ln w="38100">
            <a:solidFill>
              <a:srgbClr val="FF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Gerade Verbindung mit Pfeil 44"/>
          <p:cNvCxnSpPr>
            <a:stCxn id="50" idx="3"/>
            <a:endCxn id="62" idx="6"/>
          </p:cNvCxnSpPr>
          <p:nvPr/>
        </p:nvCxnSpPr>
        <p:spPr bwMode="auto">
          <a:xfrm rot="5400000">
            <a:off x="6788573" y="3371128"/>
            <a:ext cx="299049" cy="291407"/>
          </a:xfrm>
          <a:prstGeom prst="straightConnector1">
            <a:avLst/>
          </a:prstGeom>
          <a:ln w="38100">
            <a:solidFill>
              <a:srgbClr val="FF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Ellipse 45"/>
          <p:cNvSpPr/>
          <p:nvPr/>
        </p:nvSpPr>
        <p:spPr bwMode="auto">
          <a:xfrm>
            <a:off x="5111267" y="3335197"/>
            <a:ext cx="343966" cy="331346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47" name="Ellipse 46"/>
          <p:cNvSpPr/>
          <p:nvPr/>
        </p:nvSpPr>
        <p:spPr bwMode="auto">
          <a:xfrm>
            <a:off x="5111267" y="2091453"/>
            <a:ext cx="343966" cy="331346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48" name="Rechteck 47"/>
          <p:cNvSpPr/>
          <p:nvPr/>
        </p:nvSpPr>
        <p:spPr>
          <a:xfrm>
            <a:off x="4734968" y="1556795"/>
            <a:ext cx="4227869" cy="4336028"/>
          </a:xfrm>
          <a:prstGeom prst="rect">
            <a:avLst/>
          </a:prstGeom>
          <a:noFill/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Arial" pitchFamily="34" charset="0"/>
              <a:cs typeface="Arial" pitchFamily="34" charset="0"/>
            </a:endParaRPr>
          </a:p>
        </p:txBody>
      </p:sp>
      <p:sp>
        <p:nvSpPr>
          <p:cNvPr id="49" name="Textfeld 48"/>
          <p:cNvSpPr txBox="1"/>
          <p:nvPr/>
        </p:nvSpPr>
        <p:spPr>
          <a:xfrm>
            <a:off x="4734968" y="1561713"/>
            <a:ext cx="16532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 smtClean="0">
                <a:latin typeface="Arial" pitchFamily="34" charset="0"/>
                <a:cs typeface="Arial" pitchFamily="34" charset="0"/>
              </a:rPr>
              <a:t>DM </a:t>
            </a:r>
            <a:r>
              <a:rPr lang="de-DE" sz="2000" dirty="0" err="1" smtClean="0">
                <a:latin typeface="Arial" pitchFamily="34" charset="0"/>
                <a:cs typeface="Arial" pitchFamily="34" charset="0"/>
              </a:rPr>
              <a:t>Activities</a:t>
            </a:r>
            <a:endParaRPr lang="de-DE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0" name="Ellipse 49"/>
          <p:cNvSpPr/>
          <p:nvPr/>
        </p:nvSpPr>
        <p:spPr bwMode="auto">
          <a:xfrm>
            <a:off x="7033427" y="3084485"/>
            <a:ext cx="343966" cy="331346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1" name="Gerade Verbindung mit Pfeil 50"/>
          <p:cNvCxnSpPr>
            <a:stCxn id="52" idx="4"/>
            <a:endCxn id="50" idx="0"/>
          </p:cNvCxnSpPr>
          <p:nvPr/>
        </p:nvCxnSpPr>
        <p:spPr bwMode="auto">
          <a:xfrm rot="5400000">
            <a:off x="6990095" y="2869170"/>
            <a:ext cx="430630" cy="1588"/>
          </a:xfrm>
          <a:prstGeom prst="straightConnector1">
            <a:avLst/>
          </a:prstGeom>
          <a:ln w="38100">
            <a:solidFill>
              <a:srgbClr val="00B05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Ellipse 51"/>
          <p:cNvSpPr/>
          <p:nvPr/>
        </p:nvSpPr>
        <p:spPr bwMode="auto">
          <a:xfrm>
            <a:off x="7033427" y="2322509"/>
            <a:ext cx="343966" cy="331346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atin typeface="Arial" pitchFamily="34" charset="0"/>
              <a:cs typeface="Arial" pitchFamily="34" charset="0"/>
            </a:endParaRPr>
          </a:p>
        </p:txBody>
      </p:sp>
      <p:pic>
        <p:nvPicPr>
          <p:cNvPr id="53" name="Picture 19" descr="database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049080" y="2163304"/>
            <a:ext cx="908050" cy="78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4" name="Text Box 17"/>
          <p:cNvSpPr txBox="1">
            <a:spLocks noChangeAspect="1" noChangeArrowheads="1"/>
          </p:cNvSpPr>
          <p:nvPr/>
        </p:nvSpPr>
        <p:spPr bwMode="auto">
          <a:xfrm>
            <a:off x="7807456" y="2889869"/>
            <a:ext cx="12192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 dirty="0" smtClean="0">
                <a:solidFill>
                  <a:srgbClr val="333399"/>
                </a:solidFill>
                <a:latin typeface="Arial" pitchFamily="34" charset="0"/>
                <a:cs typeface="Arial" pitchFamily="34" charset="0"/>
              </a:rPr>
              <a:t>Remote Data </a:t>
            </a:r>
            <a:r>
              <a:rPr lang="en-US" sz="1400" dirty="0">
                <a:solidFill>
                  <a:srgbClr val="333399"/>
                </a:solidFill>
                <a:latin typeface="Arial" pitchFamily="34" charset="0"/>
                <a:cs typeface="Arial" pitchFamily="34" charset="0"/>
              </a:rPr>
              <a:t>Source</a:t>
            </a:r>
          </a:p>
        </p:txBody>
      </p:sp>
      <p:pic>
        <p:nvPicPr>
          <p:cNvPr id="55" name="Picture 19" descr="database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058920" y="4604115"/>
            <a:ext cx="908050" cy="78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6" name="Text Box 17"/>
          <p:cNvSpPr txBox="1">
            <a:spLocks noChangeAspect="1" noChangeArrowheads="1"/>
          </p:cNvSpPr>
          <p:nvPr/>
        </p:nvSpPr>
        <p:spPr bwMode="auto">
          <a:xfrm>
            <a:off x="7817296" y="5320848"/>
            <a:ext cx="12192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 dirty="0" smtClean="0">
                <a:solidFill>
                  <a:srgbClr val="333399"/>
                </a:solidFill>
                <a:latin typeface="Arial" pitchFamily="34" charset="0"/>
                <a:cs typeface="Arial" pitchFamily="34" charset="0"/>
              </a:rPr>
              <a:t>Remote Data </a:t>
            </a:r>
            <a:r>
              <a:rPr lang="en-US" sz="1400" dirty="0">
                <a:solidFill>
                  <a:srgbClr val="333399"/>
                </a:solidFill>
                <a:latin typeface="Arial" pitchFamily="34" charset="0"/>
                <a:cs typeface="Arial" pitchFamily="34" charset="0"/>
              </a:rPr>
              <a:t>Source</a:t>
            </a:r>
          </a:p>
        </p:txBody>
      </p:sp>
      <p:cxnSp>
        <p:nvCxnSpPr>
          <p:cNvPr id="57" name="AutoShape 13"/>
          <p:cNvCxnSpPr>
            <a:cxnSpLocks noChangeAspect="1" noChangeShapeType="1"/>
            <a:stCxn id="52" idx="6"/>
            <a:endCxn id="53" idx="1"/>
          </p:cNvCxnSpPr>
          <p:nvPr/>
        </p:nvCxnSpPr>
        <p:spPr bwMode="auto">
          <a:xfrm>
            <a:off x="7377393" y="2488182"/>
            <a:ext cx="671687" cy="65647"/>
          </a:xfrm>
          <a:prstGeom prst="curvedConnector3">
            <a:avLst>
              <a:gd name="adj1" fmla="val 50000"/>
            </a:avLst>
          </a:prstGeom>
          <a:noFill/>
          <a:ln w="28575">
            <a:solidFill>
              <a:schemeClr val="accent1">
                <a:lumMod val="75000"/>
              </a:schemeClr>
            </a:solidFill>
            <a:prstDash val="sysDot"/>
            <a:round/>
            <a:headEnd type="triangle" w="lg" len="med"/>
            <a:tailEnd type="triangle" w="lg" len="med"/>
          </a:ln>
        </p:spPr>
      </p:cxnSp>
      <p:cxnSp>
        <p:nvCxnSpPr>
          <p:cNvPr id="58" name="AutoShape 13"/>
          <p:cNvCxnSpPr>
            <a:cxnSpLocks noChangeAspect="1" noChangeShapeType="1"/>
            <a:stCxn id="50" idx="6"/>
            <a:endCxn id="53" idx="1"/>
          </p:cNvCxnSpPr>
          <p:nvPr/>
        </p:nvCxnSpPr>
        <p:spPr bwMode="auto">
          <a:xfrm flipV="1">
            <a:off x="7377393" y="2553829"/>
            <a:ext cx="671687" cy="696329"/>
          </a:xfrm>
          <a:prstGeom prst="curvedConnector3">
            <a:avLst>
              <a:gd name="adj1" fmla="val 50000"/>
            </a:avLst>
          </a:prstGeom>
          <a:noFill/>
          <a:ln w="28575">
            <a:solidFill>
              <a:schemeClr val="accent1">
                <a:lumMod val="75000"/>
              </a:schemeClr>
            </a:solidFill>
            <a:prstDash val="sysDot"/>
            <a:round/>
            <a:headEnd type="triangle" w="lg" len="med"/>
            <a:tailEnd type="none" w="lg" len="med"/>
          </a:ln>
        </p:spPr>
      </p:cxnSp>
      <p:sp>
        <p:nvSpPr>
          <p:cNvPr id="59" name="Ellipse 58"/>
          <p:cNvSpPr/>
          <p:nvPr/>
        </p:nvSpPr>
        <p:spPr bwMode="auto">
          <a:xfrm>
            <a:off x="5656947" y="2709203"/>
            <a:ext cx="343966" cy="33134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60" name="AutoShape 13"/>
          <p:cNvCxnSpPr>
            <a:cxnSpLocks noChangeAspect="1" noChangeShapeType="1"/>
            <a:stCxn id="59" idx="0"/>
            <a:endCxn id="63" idx="2"/>
          </p:cNvCxnSpPr>
          <p:nvPr/>
        </p:nvCxnSpPr>
        <p:spPr bwMode="auto">
          <a:xfrm rot="5400000" flipH="1" flipV="1">
            <a:off x="5835615" y="2111136"/>
            <a:ext cx="591383" cy="604753"/>
          </a:xfrm>
          <a:prstGeom prst="curvedConnector2">
            <a:avLst/>
          </a:prstGeom>
          <a:noFill/>
          <a:ln w="28575">
            <a:solidFill>
              <a:srgbClr val="FF0000"/>
            </a:solidFill>
            <a:prstDash val="sysDot"/>
            <a:round/>
            <a:headEnd type="none" w="lg" len="med"/>
            <a:tailEnd type="triangle" w="lg" len="med"/>
          </a:ln>
        </p:spPr>
      </p:cxnSp>
      <p:cxnSp>
        <p:nvCxnSpPr>
          <p:cNvPr id="61" name="AutoShape 13"/>
          <p:cNvCxnSpPr>
            <a:cxnSpLocks noChangeAspect="1" noChangeShapeType="1"/>
            <a:stCxn id="59" idx="4"/>
            <a:endCxn id="62" idx="2"/>
          </p:cNvCxnSpPr>
          <p:nvPr/>
        </p:nvCxnSpPr>
        <p:spPr bwMode="auto">
          <a:xfrm rot="16200000" flipH="1">
            <a:off x="5825775" y="3043703"/>
            <a:ext cx="625807" cy="619497"/>
          </a:xfrm>
          <a:prstGeom prst="curvedConnector2">
            <a:avLst/>
          </a:prstGeom>
          <a:noFill/>
          <a:ln w="28575">
            <a:solidFill>
              <a:srgbClr val="FF0000"/>
            </a:solidFill>
            <a:prstDash val="sysDot"/>
            <a:round/>
            <a:headEnd type="triangle" w="lg" len="med"/>
            <a:tailEnd type="none" w="lg" len="med"/>
          </a:ln>
        </p:spPr>
      </p:cxnSp>
      <p:sp>
        <p:nvSpPr>
          <p:cNvPr id="62" name="Ellipse 61"/>
          <p:cNvSpPr/>
          <p:nvPr/>
        </p:nvSpPr>
        <p:spPr bwMode="auto">
          <a:xfrm>
            <a:off x="6448427" y="3500683"/>
            <a:ext cx="343966" cy="33134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3" name="Ellipse 62"/>
          <p:cNvSpPr/>
          <p:nvPr/>
        </p:nvSpPr>
        <p:spPr bwMode="auto">
          <a:xfrm>
            <a:off x="6433683" y="1952147"/>
            <a:ext cx="343966" cy="33134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4" name="Textfeld 63"/>
          <p:cNvSpPr txBox="1"/>
          <p:nvPr/>
        </p:nvSpPr>
        <p:spPr>
          <a:xfrm>
            <a:off x="5850930" y="2333544"/>
            <a:ext cx="10127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400" dirty="0" err="1" smtClean="0">
                <a:latin typeface="Arial" pitchFamily="34" charset="0"/>
                <a:cs typeface="Arial" pitchFamily="34" charset="0"/>
              </a:rPr>
              <a:t>Invocation</a:t>
            </a:r>
            <a:endParaRPr lang="de-DE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5" name="Textfeld 64"/>
          <p:cNvSpPr txBox="1"/>
          <p:nvPr/>
        </p:nvSpPr>
        <p:spPr>
          <a:xfrm>
            <a:off x="5846018" y="3134856"/>
            <a:ext cx="10127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400" dirty="0" smtClean="0">
                <a:latin typeface="Arial" pitchFamily="34" charset="0"/>
                <a:cs typeface="Arial" pitchFamily="34" charset="0"/>
              </a:rPr>
              <a:t>Response</a:t>
            </a:r>
            <a:endParaRPr lang="de-DE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6" name="Ellipse 65"/>
          <p:cNvSpPr/>
          <p:nvPr/>
        </p:nvSpPr>
        <p:spPr bwMode="auto">
          <a:xfrm>
            <a:off x="5116187" y="5453997"/>
            <a:ext cx="343966" cy="331346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67" name="Ellipse 66"/>
          <p:cNvSpPr/>
          <p:nvPr/>
        </p:nvSpPr>
        <p:spPr bwMode="auto">
          <a:xfrm>
            <a:off x="5116187" y="3974285"/>
            <a:ext cx="343966" cy="331346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68" name="Ellipse 67"/>
          <p:cNvSpPr/>
          <p:nvPr/>
        </p:nvSpPr>
        <p:spPr bwMode="auto">
          <a:xfrm>
            <a:off x="6409099" y="5154125"/>
            <a:ext cx="343966" cy="331346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69" name="Gerade Verbindung mit Pfeil 68"/>
          <p:cNvCxnSpPr>
            <a:stCxn id="70" idx="4"/>
            <a:endCxn id="68" idx="0"/>
          </p:cNvCxnSpPr>
          <p:nvPr/>
        </p:nvCxnSpPr>
        <p:spPr bwMode="auto">
          <a:xfrm rot="5400000">
            <a:off x="6365767" y="4938810"/>
            <a:ext cx="430630" cy="1588"/>
          </a:xfrm>
          <a:prstGeom prst="straightConnector1">
            <a:avLst/>
          </a:prstGeom>
          <a:ln w="38100">
            <a:solidFill>
              <a:srgbClr val="00B05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Ellipse 69"/>
          <p:cNvSpPr/>
          <p:nvPr/>
        </p:nvSpPr>
        <p:spPr bwMode="auto">
          <a:xfrm>
            <a:off x="6409099" y="4392149"/>
            <a:ext cx="343966" cy="331346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71" name="AutoShape 13"/>
          <p:cNvCxnSpPr>
            <a:cxnSpLocks noChangeAspect="1" noChangeShapeType="1"/>
            <a:stCxn id="70" idx="6"/>
            <a:endCxn id="55" idx="1"/>
          </p:cNvCxnSpPr>
          <p:nvPr/>
        </p:nvCxnSpPr>
        <p:spPr bwMode="auto">
          <a:xfrm>
            <a:off x="6753065" y="4557822"/>
            <a:ext cx="1305855" cy="436818"/>
          </a:xfrm>
          <a:prstGeom prst="curvedConnector3">
            <a:avLst>
              <a:gd name="adj1" fmla="val 50000"/>
            </a:avLst>
          </a:prstGeom>
          <a:noFill/>
          <a:ln w="28575">
            <a:solidFill>
              <a:schemeClr val="accent1">
                <a:lumMod val="75000"/>
              </a:schemeClr>
            </a:solidFill>
            <a:prstDash val="sysDot"/>
            <a:round/>
            <a:headEnd type="triangle" w="lg" len="med"/>
            <a:tailEnd type="triangle" w="lg" len="med"/>
          </a:ln>
        </p:spPr>
      </p:cxnSp>
      <p:cxnSp>
        <p:nvCxnSpPr>
          <p:cNvPr id="72" name="AutoShape 13"/>
          <p:cNvCxnSpPr>
            <a:cxnSpLocks noChangeAspect="1" noChangeShapeType="1"/>
            <a:stCxn id="68" idx="6"/>
            <a:endCxn id="55" idx="1"/>
          </p:cNvCxnSpPr>
          <p:nvPr/>
        </p:nvCxnSpPr>
        <p:spPr bwMode="auto">
          <a:xfrm flipV="1">
            <a:off x="6753065" y="4994640"/>
            <a:ext cx="1305855" cy="325158"/>
          </a:xfrm>
          <a:prstGeom prst="curvedConnector3">
            <a:avLst>
              <a:gd name="adj1" fmla="val 50000"/>
            </a:avLst>
          </a:prstGeom>
          <a:noFill/>
          <a:ln w="28575">
            <a:solidFill>
              <a:schemeClr val="accent1">
                <a:lumMod val="75000"/>
              </a:schemeClr>
            </a:solidFill>
            <a:prstDash val="sysDot"/>
            <a:round/>
            <a:headEnd type="triangle" w="lg" len="med"/>
            <a:tailEnd type="none" w="lg" len="med"/>
          </a:ln>
        </p:spPr>
      </p:cxnSp>
      <p:sp>
        <p:nvSpPr>
          <p:cNvPr id="73" name="Textfeld 72"/>
          <p:cNvSpPr txBox="1"/>
          <p:nvPr/>
        </p:nvSpPr>
        <p:spPr>
          <a:xfrm>
            <a:off x="5005357" y="4644131"/>
            <a:ext cx="14551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>
                <a:latin typeface="Arial" pitchFamily="34" charset="0"/>
                <a:cs typeface="Arial" pitchFamily="34" charset="0"/>
              </a:rPr>
              <a:t>Manipulation </a:t>
            </a:r>
            <a:r>
              <a:rPr lang="de-DE" sz="1400" dirty="0" err="1" smtClean="0">
                <a:latin typeface="Arial" pitchFamily="34" charset="0"/>
                <a:cs typeface="Arial" pitchFamily="34" charset="0"/>
              </a:rPr>
              <a:t>of</a:t>
            </a:r>
            <a:r>
              <a:rPr lang="de-DE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sz="1400" dirty="0" err="1" smtClean="0">
                <a:latin typeface="Arial" pitchFamily="34" charset="0"/>
                <a:cs typeface="Arial" pitchFamily="34" charset="0"/>
              </a:rPr>
              <a:t>control</a:t>
            </a:r>
            <a:r>
              <a:rPr lang="de-DE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sz="1400" dirty="0" err="1" smtClean="0">
                <a:latin typeface="Arial" pitchFamily="34" charset="0"/>
                <a:cs typeface="Arial" pitchFamily="34" charset="0"/>
              </a:rPr>
              <a:t>flow</a:t>
            </a:r>
            <a:endParaRPr lang="de-DE" sz="14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74" name="Gerade Verbindung 73"/>
          <p:cNvCxnSpPr>
            <a:stCxn id="73" idx="0"/>
          </p:cNvCxnSpPr>
          <p:nvPr/>
        </p:nvCxnSpPr>
        <p:spPr bwMode="auto">
          <a:xfrm rot="5400000" flipH="1" flipV="1">
            <a:off x="5639524" y="4413061"/>
            <a:ext cx="324472" cy="137669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Gerade Verbindung 74"/>
          <p:cNvCxnSpPr>
            <a:stCxn id="73" idx="2"/>
          </p:cNvCxnSpPr>
          <p:nvPr/>
        </p:nvCxnSpPr>
        <p:spPr bwMode="auto">
          <a:xfrm rot="16200000" flipH="1">
            <a:off x="5650420" y="5249857"/>
            <a:ext cx="312517" cy="147504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Gerade Verbindung 75"/>
          <p:cNvCxnSpPr/>
          <p:nvPr/>
        </p:nvCxnSpPr>
        <p:spPr>
          <a:xfrm>
            <a:off x="4739885" y="3906701"/>
            <a:ext cx="4218039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8" name="Ellipse 77"/>
          <p:cNvSpPr/>
          <p:nvPr/>
        </p:nvSpPr>
        <p:spPr bwMode="auto">
          <a:xfrm>
            <a:off x="1325880" y="1044295"/>
            <a:ext cx="343966" cy="331346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79" name="Gerade Verbindung mit Pfeil 78"/>
          <p:cNvCxnSpPr>
            <a:stCxn id="80" idx="6"/>
            <a:endCxn id="78" idx="2"/>
          </p:cNvCxnSpPr>
          <p:nvPr/>
        </p:nvCxnSpPr>
        <p:spPr bwMode="auto">
          <a:xfrm>
            <a:off x="863594" y="1209968"/>
            <a:ext cx="462286" cy="1588"/>
          </a:xfrm>
          <a:prstGeom prst="straightConnector1">
            <a:avLst/>
          </a:prstGeom>
          <a:ln w="38100">
            <a:solidFill>
              <a:srgbClr val="0070C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Ellipse 79"/>
          <p:cNvSpPr/>
          <p:nvPr/>
        </p:nvSpPr>
        <p:spPr bwMode="auto">
          <a:xfrm>
            <a:off x="519628" y="1044295"/>
            <a:ext cx="343966" cy="331346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81" name="Textfeld 80"/>
          <p:cNvSpPr txBox="1"/>
          <p:nvPr/>
        </p:nvSpPr>
        <p:spPr>
          <a:xfrm>
            <a:off x="1647641" y="1038139"/>
            <a:ext cx="203722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latin typeface="Arial" pitchFamily="34" charset="0"/>
                <a:cs typeface="Arial" pitchFamily="34" charset="0"/>
              </a:rPr>
              <a:t>Simulation Workflow</a:t>
            </a:r>
            <a:endParaRPr lang="de-DE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3" name="Ellipse 82"/>
          <p:cNvSpPr/>
          <p:nvPr/>
        </p:nvSpPr>
        <p:spPr bwMode="auto">
          <a:xfrm>
            <a:off x="5745480" y="1044295"/>
            <a:ext cx="343966" cy="331346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84" name="Gerade Verbindung mit Pfeil 83"/>
          <p:cNvCxnSpPr>
            <a:stCxn id="85" idx="6"/>
            <a:endCxn id="83" idx="2"/>
          </p:cNvCxnSpPr>
          <p:nvPr/>
        </p:nvCxnSpPr>
        <p:spPr bwMode="auto">
          <a:xfrm>
            <a:off x="5283194" y="1209968"/>
            <a:ext cx="462286" cy="1588"/>
          </a:xfrm>
          <a:prstGeom prst="straightConnector1">
            <a:avLst/>
          </a:prstGeom>
          <a:ln w="38100">
            <a:solidFill>
              <a:srgbClr val="00B05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Ellipse 84"/>
          <p:cNvSpPr/>
          <p:nvPr/>
        </p:nvSpPr>
        <p:spPr bwMode="auto">
          <a:xfrm>
            <a:off x="4939228" y="1044295"/>
            <a:ext cx="343966" cy="331346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86" name="Textfeld 85"/>
          <p:cNvSpPr txBox="1"/>
          <p:nvPr/>
        </p:nvSpPr>
        <p:spPr>
          <a:xfrm>
            <a:off x="6067241" y="1038139"/>
            <a:ext cx="144930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latin typeface="Arial" pitchFamily="34" charset="0"/>
                <a:cs typeface="Arial" pitchFamily="34" charset="0"/>
              </a:rPr>
              <a:t>ETL Workflow</a:t>
            </a:r>
            <a:endParaRPr lang="de-DE" sz="16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</Words>
  <Application>Microsoft Office PowerPoint</Application>
  <PresentationFormat>Bildschirmpräsentation (4:3)</PresentationFormat>
  <Paragraphs>18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Larissa-Design</vt:lpstr>
      <vt:lpstr>Folie 1</vt:lpstr>
    </vt:vector>
  </TitlesOfParts>
  <Company>IPVS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Peter Reimann</dc:creator>
  <cp:lastModifiedBy>Peter Reimann</cp:lastModifiedBy>
  <cp:revision>3</cp:revision>
  <dcterms:created xsi:type="dcterms:W3CDTF">2011-01-21T16:32:26Z</dcterms:created>
  <dcterms:modified xsi:type="dcterms:W3CDTF">2011-01-21T16:36:33Z</dcterms:modified>
</cp:coreProperties>
</file>